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2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fld id="{5FD37D49-0B33-486C-8313-35132CDB4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7416975-5C7E-4AE5-A276-C56C03D6259D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30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0DEB21B-00A5-4D8F-8C31-2C1CF3D0CE48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29790C0-A189-4A9F-B716-6D8330774F0F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32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C5E0A53-5A86-4DD7-854C-057E01C47A0B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85FB52D-A473-4BB4-BCC0-822C563929C1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52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8AF1482-CC48-4FC2-8798-EE4B744B3518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63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7B83715-16E4-4250-A0A3-1D3390B0E6B1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73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94266CF-7F30-4DBC-9435-DB6355A7D5D9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583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3B0C683-2452-4CF0-AF7B-EC28B0BB6FC6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93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E308159-A448-4E88-A7BB-1BB50B6B7CA2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604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2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04ED436-4D31-4148-9EBE-3839A372F102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614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562906A-E276-4FF3-BD55-9400088A83CC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40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A44C850-6E11-4325-B8C9-7D51C94E0C91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624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F7D542D-BAB4-4588-B799-89F8BB209F88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634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E91D648-4F1E-4188-9813-2BC3B27CFC18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45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86D8B98-F17A-4F85-8B13-71D39C656789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55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4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D876BA0-4F90-49A6-BD61-516F7E442F72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665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37E4AE8-DE70-4A84-B25E-992C5D3B19FF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675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3663B14-784C-4A8A-83A9-2215E0FD0A94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686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46D2C3E-C442-4651-99A7-1325BD81B473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696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40384E-1515-4BB7-B6C2-75F1EBF86742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06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6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CE1073E-0F18-4599-BE9F-89F1F60B07EE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716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70CB3F9-137A-4E51-ACDB-05FA12BF7222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50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6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2524796-3506-4B3D-96A2-518C171C975A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727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526B4BF-63DA-4C89-B918-869507D3DC5C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737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973523D-6A24-4F6C-B7E6-55932B0E1FF5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747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50CA608-8DEE-4C47-90BC-2101FCEBD11D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757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A66C052-A021-434D-9F30-471073B10338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768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706A847-1769-47B7-A5CF-3A76060F434E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778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B5725BB-C4E3-4FF8-9F10-B8170F8D132E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788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D4A2372-DF26-47C0-9CB2-D0273979B778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798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7E02153-C378-4375-98CE-FD532A555D7C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808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807EC20-2CCF-43A5-84D7-748FC68827C8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60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7ED9369-5482-45AE-8307-17EB4F70E1E9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71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A6646CA-D642-44B9-8BAA-56FB3B751A50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81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81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AB23AEA-44C1-4D25-B252-4A01A4A0031F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91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DF7BDE6-C2D7-449E-A4E2-3A890672147F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501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520E816-8BE5-446B-BA95-44227E84B44F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B20A-B0D4-453E-A4EE-ECA7E9D6B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855C-1075-4203-9A43-8717A9BBB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6149-47B9-4157-B473-B3A3A9AC3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971C5-9105-4E67-AC4D-6D3648301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AF865-EACE-4AE1-A198-39B00D7EC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EE2E6-ACD4-4C73-AA1F-D4E921747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19415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51113" y="1600200"/>
            <a:ext cx="19431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6D50C-104A-4B7B-BCDE-A94ACACA3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3C47D-31DE-4A4F-8136-F34DF7084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47ADB-BA65-4A2E-B43E-3C0769805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FD49-1A71-4B1E-9413-C3D0CDFD7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F9A15-C315-4348-A909-75675BE51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A33B2-67F9-42D5-A117-5B9617AAC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0988-57C4-4609-A285-BABDA679D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FE187-C872-4680-8B5F-E006FA600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C15B6-99EB-41A9-A21E-F76562E0C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6815-A6F4-48C9-93A2-AA9212C00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3D605-2A56-4283-9BE2-46E787B4A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9BF3B-E507-4528-8F9D-712D3C85F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2E90-BA7C-4F78-9D0B-28E9E2A842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9467C-CC46-46F2-94D6-A65625723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EA9DA-BB66-4F41-8D57-57B69EC4D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D7DF2-0F1D-4880-9161-6DA1C1904B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Calibri" charset="0"/>
                <a:cs typeface="Segoe UI" charset="0"/>
              </a:defRPr>
            </a:lvl1pPr>
          </a:lstStyle>
          <a:p>
            <a:pPr>
              <a:defRPr/>
            </a:pPr>
            <a:fld id="{285E1770-6DAA-4928-84E2-DB13FAFB8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4037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56350"/>
            <a:ext cx="2894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Calibri" charset="0"/>
                <a:cs typeface="Segoe UI" charset="0"/>
              </a:defRPr>
            </a:lvl1pPr>
          </a:lstStyle>
          <a:p>
            <a:pPr>
              <a:defRPr/>
            </a:pPr>
            <a:fld id="{B87BA24C-2882-423E-95CC-DC97C7F38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8424862" cy="6480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8928100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15888"/>
            <a:ext cx="8785225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15888"/>
            <a:ext cx="8712200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8856663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4813"/>
            <a:ext cx="8353425" cy="56880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8424862" cy="57213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11138"/>
            <a:ext cx="8785225" cy="64389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8856663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6096000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4652963"/>
            <a:ext cx="4600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765175"/>
            <a:ext cx="3060700" cy="309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437063"/>
            <a:ext cx="3816350" cy="223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8928100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8856662" cy="6480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624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8785225" cy="64087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260350"/>
            <a:ext cx="8953500" cy="63357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29701" name="AutoShape 4"/>
          <p:cNvSpPr>
            <a:spLocks noChangeArrowheads="1"/>
          </p:cNvSpPr>
          <p:nvPr/>
        </p:nvSpPr>
        <p:spPr bwMode="auto">
          <a:xfrm>
            <a:off x="2051050" y="2060575"/>
            <a:ext cx="5976938" cy="576263"/>
          </a:xfrm>
          <a:custGeom>
            <a:avLst/>
            <a:gdLst>
              <a:gd name="T0" fmla="*/ 5976938 w 5976938"/>
              <a:gd name="T1" fmla="*/ 288132 h 576263"/>
              <a:gd name="T2" fmla="*/ 2988469 w 5976938"/>
              <a:gd name="T3" fmla="*/ 576263 h 576263"/>
              <a:gd name="T4" fmla="*/ 0 w 5976938"/>
              <a:gd name="T5" fmla="*/ 288132 h 576263"/>
              <a:gd name="T6" fmla="*/ 2988469 w 5976938"/>
              <a:gd name="T7" fmla="*/ 0 h 5762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5976938"/>
              <a:gd name="T13" fmla="*/ 0 h 576263"/>
              <a:gd name="T14" fmla="*/ 5976938 w 5976938"/>
              <a:gd name="T15" fmla="*/ 576263 h 5762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76938" h="576263">
                <a:moveTo>
                  <a:pt x="0" y="800"/>
                </a:moveTo>
                <a:lnTo>
                  <a:pt x="8301" y="800"/>
                </a:lnTo>
                <a:lnTo>
                  <a:pt x="180" y="90"/>
                </a:lnTo>
                <a:lnTo>
                  <a:pt x="8301" y="800"/>
                </a:lnTo>
                <a:lnTo>
                  <a:pt x="270" y="90"/>
                </a:lnTo>
                <a:lnTo>
                  <a:pt x="0" y="800"/>
                </a:lnTo>
                <a:close/>
              </a:path>
            </a:pathLst>
          </a:cu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</p:spPr>
        <p:txBody>
          <a:bodyPr lIns="90000" tIns="45000" rIns="90000" bIns="45000" anchor="ctr"/>
          <a:lstStyle/>
          <a:p>
            <a:pPr algn="ct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</a:pPr>
            <a:r>
              <a:rPr lang="ru-RU" sz="2800" b="1">
                <a:solidFill>
                  <a:srgbClr val="FFFFFF"/>
                </a:solidFill>
                <a:latin typeface="Calibri" charset="0"/>
              </a:rPr>
              <a:t>Чистая питьевая ВОДА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856662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5888"/>
            <a:ext cx="8856663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4400" smtClean="0"/>
              <a:t>Физические нагрузки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322263"/>
            <a:ext cx="8280400" cy="630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>
          <a:xfrm>
            <a:off x="1800225" y="274638"/>
            <a:ext cx="6886575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ru-RU" sz="2700" b="1" smtClean="0"/>
              <a:t>О механизмах пользы интенсивной ФА                           (не только для «похудения» - МИФ!!!)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4895850" cy="50355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ru-RU" sz="2400" b="1" dirty="0" smtClean="0"/>
              <a:t>Улучшение кровотока во всех сосудах 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ru-RU" sz="2400" b="1" dirty="0" smtClean="0"/>
              <a:t>Укрепление мышечной стенки сосудов и сердца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ru-RU" sz="2400" b="1" dirty="0" smtClean="0"/>
              <a:t>Улучшение мембранных процессов 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ru-RU" sz="2400" b="1" dirty="0" smtClean="0"/>
              <a:t> Улучшение питания и регенерации костной и суставной ткани 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ru-RU" sz="2400" b="1" dirty="0" smtClean="0"/>
              <a:t>Расход энергии (при стрессе)                             </a:t>
            </a: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r>
              <a:rPr lang="ru-RU" sz="2400" b="1" dirty="0" smtClean="0"/>
              <a:t>Выработка </a:t>
            </a:r>
            <a:r>
              <a:rPr lang="ru-RU" sz="2400" b="1" dirty="0" err="1" smtClean="0"/>
              <a:t>эндорфинов</a:t>
            </a:r>
            <a:r>
              <a:rPr lang="ru-RU" sz="2400" b="1" dirty="0" smtClean="0"/>
              <a:t> (при депрессии) </a:t>
            </a:r>
          </a:p>
          <a:p>
            <a:pPr marL="0" indent="0" eaLnBrk="1" hangingPunct="1">
              <a:lnSpc>
                <a:spcPct val="100000"/>
              </a:lnSpc>
              <a:spcBef>
                <a:spcPts val="575"/>
              </a:spcBef>
              <a:buClrTx/>
              <a:buSz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/>
            </a:pPr>
            <a:endParaRPr lang="ru-RU" sz="2800" dirty="0" smtClean="0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600200"/>
            <a:ext cx="1390650" cy="1038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4225" y="2659063"/>
            <a:ext cx="1517650" cy="130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2088" y="3194050"/>
            <a:ext cx="1506537" cy="1004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1350" y="4292600"/>
            <a:ext cx="1660525" cy="110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8650" y="5286375"/>
            <a:ext cx="1238250" cy="1011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565150" y="2332038"/>
            <a:ext cx="82296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70C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 u="sng">
                <a:solidFill>
                  <a:srgbClr val="0070C0"/>
                </a:solidFill>
                <a:latin typeface="Calibri" charset="0"/>
              </a:rPr>
              <a:t>Тип нагрузки: </a:t>
            </a:r>
            <a:r>
              <a:rPr lang="ru-RU" sz="2800">
                <a:solidFill>
                  <a:srgbClr val="000000"/>
                </a:solidFill>
                <a:latin typeface="Calibri" charset="0"/>
              </a:rPr>
              <a:t>динамическая нагрузка — велотренажер, тредмил, дозированная ходьба, плавание, лыжные прогулки.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70C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 u="sng">
                <a:solidFill>
                  <a:srgbClr val="0070C0"/>
                </a:solidFill>
                <a:latin typeface="Calibri" charset="0"/>
              </a:rPr>
              <a:t>Интенсивность: </a:t>
            </a:r>
            <a:r>
              <a:rPr lang="ru-RU" sz="2800">
                <a:solidFill>
                  <a:srgbClr val="000000"/>
                </a:solidFill>
                <a:latin typeface="Calibri" charset="0"/>
              </a:rPr>
              <a:t>аэробная нагрузка – 60% от максимальной частоты сердечных сокращений. Рассчитать максимальную частоту сердечных сокращений.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70C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 u="sng">
                <a:solidFill>
                  <a:srgbClr val="0070C0"/>
                </a:solidFill>
                <a:latin typeface="Calibri" charset="0"/>
              </a:rPr>
              <a:t>Продолжительность и частота: </a:t>
            </a:r>
            <a:r>
              <a:rPr lang="ru-RU" sz="2800">
                <a:solidFill>
                  <a:srgbClr val="000000"/>
                </a:solidFill>
                <a:latin typeface="Calibri" charset="0"/>
              </a:rPr>
              <a:t>30-40 мин 4-5 раз в неделю, 45-60 мин до 3-х раз в неделю.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endParaRPr lang="ru-RU" sz="32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863" y="188913"/>
            <a:ext cx="6480175" cy="223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4813" y="549275"/>
            <a:ext cx="6048375" cy="1109663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</a:pPr>
            <a:r>
              <a:rPr lang="ru-RU" sz="3200" smtClean="0"/>
              <a:t>Страшное слово «зависимости»: потребление табака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1800225"/>
            <a:ext cx="8062913" cy="458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just" eaLnBrk="1" hangingPunct="1">
              <a:spcBef>
                <a:spcPts val="4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 sz="2400" b="1">
                <a:solidFill>
                  <a:srgbClr val="000000"/>
                </a:solidFill>
                <a:latin typeface="Calibri" charset="0"/>
              </a:rPr>
              <a:t>Табак убивает до половины употребляющих его людей</a:t>
            </a:r>
            <a:r>
              <a:rPr lang="ru-RU" sz="2400">
                <a:solidFill>
                  <a:srgbClr val="000000"/>
                </a:solidFill>
                <a:latin typeface="Calibri" charset="0"/>
              </a:rPr>
              <a:t>.</a:t>
            </a:r>
          </a:p>
          <a:p>
            <a:pPr marL="342900" indent="-342900" algn="just" eaLnBrk="1" hangingPunct="1">
              <a:spcBef>
                <a:spcPts val="4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 sz="2400">
                <a:solidFill>
                  <a:srgbClr val="000000"/>
                </a:solidFill>
                <a:latin typeface="Calibri" charset="0"/>
              </a:rPr>
              <a:t>Ежегодно табак приводит почти к 7 миллионам случаев смерти, из которых более 6 миллионов случаев происходит среди потребителей и бывших потребителей табака, и более 890 000 — среди некурящих людей, подвергающихся воздействию вторичного табачного дыма. Если не будут приняты срочные меры, число ежегодных случаев смерти к 2030 году может превысить восемь миллионов.</a:t>
            </a:r>
          </a:p>
          <a:p>
            <a:pPr marL="342900" indent="-342900" algn="just" eaLnBrk="1" hangingPunct="1">
              <a:spcBef>
                <a:spcPts val="4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ru-RU" sz="2400">
                <a:solidFill>
                  <a:srgbClr val="000000"/>
                </a:solidFill>
                <a:latin typeface="Calibri" charset="0"/>
              </a:rPr>
              <a:t>Почти 80% из одного миллиарда курильщиков в мире живет в странах с низким и средним уровнем дохода.</a:t>
            </a:r>
          </a:p>
        </p:txBody>
      </p:sp>
      <p:pic>
        <p:nvPicPr>
          <p:cNvPr id="3584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17488"/>
            <a:ext cx="25209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643563" y="458788"/>
            <a:ext cx="3138487" cy="4540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ru-RU" sz="4400" smtClean="0"/>
              <a:t>История</a:t>
            </a: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95325" y="404813"/>
            <a:ext cx="475456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3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1700" b="1" dirty="0" smtClean="0">
              <a:latin typeface="Calibri" panose="020F0502020204030204" pitchFamily="34" charset="0"/>
            </a:endParaRPr>
          </a:p>
          <a:p>
            <a:pPr marL="0" indent="0" eaLnBrk="1" hangingPunct="1">
              <a:spcBef>
                <a:spcPts val="3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 smtClean="0">
                <a:latin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</a:rPr>
              <a:t>Если вы еще не до конца поверили:</a:t>
            </a:r>
          </a:p>
          <a:p>
            <a:pPr eaLnBrk="1" hangingPunct="1">
              <a:spcBef>
                <a:spcPts val="375"/>
              </a:spcBef>
              <a:spcAft>
                <a:spcPts val="13"/>
              </a:spcAft>
              <a:defRPr/>
            </a:pPr>
            <a:endParaRPr lang="ru-RU" b="1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3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Calibri" panose="020F0502020204030204" pitchFamily="34" charset="0"/>
              </a:rPr>
              <a:t>в 1942 году Гитлер сформулировал «Основы оккупационной политики на завоеванной восточной территории» </a:t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/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>В своей краткой директиве он написал всего три предложения: </a:t>
            </a:r>
          </a:p>
          <a:p>
            <a:pPr eaLnBrk="1" hangingPunct="1">
              <a:spcBef>
                <a:spcPts val="3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Calibri" panose="020F0502020204030204" pitchFamily="34" charset="0"/>
              </a:rPr>
              <a:t>Необходимо свести славян до языка жестов</a:t>
            </a:r>
          </a:p>
          <a:p>
            <a:pPr eaLnBrk="1" hangingPunct="1">
              <a:spcBef>
                <a:spcPts val="3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Calibri" panose="020F0502020204030204" pitchFamily="34" charset="0"/>
              </a:rPr>
              <a:t>Никакой гигиены, никаких прививок </a:t>
            </a:r>
          </a:p>
          <a:p>
            <a:pPr eaLnBrk="1" hangingPunct="1">
              <a:spcBef>
                <a:spcPts val="3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latin typeface="Calibri" panose="020F0502020204030204" pitchFamily="34" charset="0"/>
              </a:rPr>
              <a:t>Только водка и табак </a:t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/>
            </a:r>
            <a:br>
              <a:rPr lang="ru-RU" b="1" dirty="0" smtClean="0">
                <a:latin typeface="Calibri" panose="020F0502020204030204" pitchFamily="34" charset="0"/>
              </a:rPr>
            </a:br>
            <a:r>
              <a:rPr lang="ru-RU" b="1" dirty="0" smtClean="0">
                <a:latin typeface="Calibri" panose="020F0502020204030204" pitchFamily="34" charset="0"/>
              </a:rPr>
              <a:t>Он знал, что водка и табак выведут ненавистных ему славян через одно поколение, без всяких крематориев и газовых камер. 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/>
          <a:srcRect l="15045" r="15900"/>
          <a:stretch>
            <a:fillRect/>
          </a:stretch>
        </p:blipFill>
        <p:spPr bwMode="auto">
          <a:xfrm>
            <a:off x="5427663" y="1628775"/>
            <a:ext cx="3489325" cy="3887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3708400" y="274638"/>
            <a:ext cx="4976813" cy="1141412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/>
            </a:pPr>
            <a:r>
              <a:rPr lang="ru-RU" sz="3600" dirty="0" smtClean="0">
                <a:latin typeface="+mn-lt"/>
              </a:rPr>
              <a:t>ВЭЙП и ЭОС</a:t>
            </a:r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>
          <a:xfrm>
            <a:off x="3708400" y="1600200"/>
            <a:ext cx="4976813" cy="2116138"/>
          </a:xfrm>
        </p:spPr>
        <p:txBody>
          <a:bodyPr/>
          <a:lstStyle/>
          <a:p>
            <a:pPr eaLnBrk="1" hangingPunct="1"/>
            <a:r>
              <a:rPr lang="ru-RU" sz="2000" smtClean="0"/>
              <a:t>      считая, что электронный девайс совершенно безвреден, люди начинают употреблять его чаще, чем курили бы обычные папиросы. В результате насыщение организма никотином и прочими веществами, входящими в состав наполнителя, идет практически непрерывно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970338"/>
            <a:ext cx="4779963" cy="2684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3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427163"/>
            <a:ext cx="3422650" cy="52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274638"/>
            <a:ext cx="7427912" cy="1143000"/>
          </a:xfrm>
        </p:spPr>
        <p:txBody>
          <a:bodyPr/>
          <a:lstStyle/>
          <a:p>
            <a:pPr algn="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4400" smtClean="0"/>
              <a:t>Как бросить потреблять табак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195513" y="1484313"/>
            <a:ext cx="6408737" cy="5113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C00000"/>
                </a:solidFill>
                <a:latin typeface="Calibri" charset="0"/>
              </a:rPr>
              <a:t>    Не начинать!</a:t>
            </a:r>
          </a:p>
          <a:p>
            <a:pPr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А если начали:</a:t>
            </a:r>
          </a:p>
          <a:p>
            <a:pPr lvl="1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Твердо решить</a:t>
            </a:r>
          </a:p>
          <a:p>
            <a:pPr lvl="1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Найти одну причину для отказа</a:t>
            </a:r>
          </a:p>
          <a:p>
            <a:pPr lvl="1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Найти замену вредной привычки</a:t>
            </a:r>
          </a:p>
          <a:p>
            <a:pPr lvl="1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Придумать себе награду</a:t>
            </a:r>
          </a:p>
          <a:p>
            <a:pPr lvl="1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>
                <a:solidFill>
                  <a:srgbClr val="000000"/>
                </a:solidFill>
                <a:latin typeface="Calibri" charset="0"/>
              </a:rPr>
              <a:t>Если не получилось, получится в другой раз!</a:t>
            </a:r>
          </a:p>
        </p:txBody>
      </p:sp>
      <p:pic>
        <p:nvPicPr>
          <p:cNvPr id="3891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557338"/>
            <a:ext cx="13160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975" y="1390650"/>
            <a:ext cx="3033713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3"/>
          <p:cNvPicPr>
            <a:picLocks noChangeAspect="1"/>
          </p:cNvPicPr>
          <p:nvPr/>
        </p:nvPicPr>
        <p:blipFill>
          <a:blip r:embed="rId5" cstate="print"/>
          <a:srcRect l="22498"/>
          <a:stretch>
            <a:fillRect/>
          </a:stretch>
        </p:blipFill>
        <p:spPr bwMode="auto">
          <a:xfrm>
            <a:off x="323850" y="4221163"/>
            <a:ext cx="23034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627313" y="274638"/>
            <a:ext cx="6059487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4400" smtClean="0"/>
              <a:t>Если вес выше нормы?!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395288" y="2000250"/>
            <a:ext cx="6480175" cy="463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>
                <a:solidFill>
                  <a:srgbClr val="000000"/>
                </a:solidFill>
                <a:latin typeface="Calibri" charset="0"/>
              </a:rPr>
              <a:t>Это проблема не только брюк, но и здоровья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>
                <a:solidFill>
                  <a:srgbClr val="000000"/>
                </a:solidFill>
                <a:latin typeface="Calibri" charset="0"/>
              </a:rPr>
              <a:t>Какие болезни чаще встречаются при избыточной массе тела: сахарный диабет, сердечно-сосудистые болезни, и даже рак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>
                <a:solidFill>
                  <a:srgbClr val="000000"/>
                </a:solidFill>
                <a:latin typeface="Calibri" charset="0"/>
              </a:rPr>
              <a:t>Как сбросить килограммы?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>
                <a:solidFill>
                  <a:srgbClr val="000000"/>
                </a:solidFill>
                <a:latin typeface="Calibri" charset="0"/>
              </a:rPr>
              <a:t>Больше двигаться и наладить питание</a:t>
            </a:r>
          </a:p>
          <a:p>
            <a:pPr marL="342900" indent="-342900" eaLnBrk="1" hangingPunct="1">
              <a:spcBef>
                <a:spcPts val="650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2800">
                <a:solidFill>
                  <a:srgbClr val="000000"/>
                </a:solidFill>
                <a:latin typeface="Calibri" charset="0"/>
              </a:rPr>
              <a:t>Постепенно, без диет, а просто по правилам</a:t>
            </a:r>
          </a:p>
        </p:txBody>
      </p:sp>
      <p:pic>
        <p:nvPicPr>
          <p:cNvPr id="39940" name="Рисунок 1"/>
          <p:cNvPicPr>
            <a:picLocks noChangeAspect="1"/>
          </p:cNvPicPr>
          <p:nvPr/>
        </p:nvPicPr>
        <p:blipFill>
          <a:blip r:embed="rId3" cstate="print"/>
          <a:srcRect l="10255" r="53181"/>
          <a:stretch>
            <a:fillRect/>
          </a:stretch>
        </p:blipFill>
        <p:spPr bwMode="auto">
          <a:xfrm>
            <a:off x="7164388" y="1427163"/>
            <a:ext cx="16557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Рисунок 2"/>
          <p:cNvPicPr>
            <a:picLocks noChangeAspect="1"/>
          </p:cNvPicPr>
          <p:nvPr/>
        </p:nvPicPr>
        <p:blipFill>
          <a:blip r:embed="rId4" cstate="print"/>
          <a:srcRect l="6757" r="52637"/>
          <a:stretch>
            <a:fillRect/>
          </a:stretch>
        </p:blipFill>
        <p:spPr bwMode="auto">
          <a:xfrm>
            <a:off x="7164388" y="3946525"/>
            <a:ext cx="16525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975" y="187325"/>
            <a:ext cx="1811338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6000" b="1" smtClean="0"/>
              <a:t>Успей помочь: инсульт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755650" y="5461000"/>
            <a:ext cx="8137525" cy="1223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ts val="6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3200" b="1">
                <a:solidFill>
                  <a:srgbClr val="1F497D"/>
                </a:solidFill>
                <a:latin typeface="Calibri" charset="0"/>
              </a:rPr>
              <a:t>У врачей есть только </a:t>
            </a:r>
            <a:r>
              <a:rPr lang="ru-RU" sz="3600" b="1">
                <a:solidFill>
                  <a:srgbClr val="FF0000"/>
                </a:solidFill>
                <a:latin typeface="Calibri" charset="0"/>
              </a:rPr>
              <a:t>4,5 часа</a:t>
            </a:r>
            <a:r>
              <a:rPr lang="ru-RU" sz="3200" b="1">
                <a:solidFill>
                  <a:srgbClr val="1F497D"/>
                </a:solidFill>
                <a:latin typeface="Calibri" charset="0"/>
              </a:rPr>
              <a:t>, чтобы спасти жизнь больного!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print"/>
          <a:srcRect t="8350"/>
          <a:stretch>
            <a:fillRect/>
          </a:stretch>
        </p:blipFill>
        <p:spPr bwMode="auto">
          <a:xfrm>
            <a:off x="1187450" y="1125538"/>
            <a:ext cx="7127875" cy="412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49275"/>
            <a:ext cx="8785225" cy="51847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964612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8785225" cy="6551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88900"/>
            <a:ext cx="8640763" cy="66833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24300" y="274638"/>
            <a:ext cx="4762500" cy="1143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ru-RU" sz="4400" smtClean="0">
                <a:solidFill>
                  <a:srgbClr val="C00000"/>
                </a:solidFill>
                <a:latin typeface="Constantia" pitchFamily="16" charset="0"/>
              </a:rPr>
              <a:t>Мыть руки</a:t>
            </a:r>
            <a:br>
              <a:rPr lang="ru-RU" sz="4400" smtClean="0">
                <a:solidFill>
                  <a:srgbClr val="C00000"/>
                </a:solidFill>
                <a:latin typeface="Constantia" pitchFamily="16" charset="0"/>
              </a:rPr>
            </a:br>
            <a:r>
              <a:rPr lang="ru-RU" sz="4400" smtClean="0">
                <a:solidFill>
                  <a:srgbClr val="C00000"/>
                </a:solidFill>
                <a:latin typeface="Constantia" pitchFamily="16" charset="0"/>
              </a:rPr>
              <a:t>с мылом!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3671888" cy="36449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492375"/>
            <a:ext cx="5472112" cy="36718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5445125"/>
            <a:ext cx="1368425" cy="14128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sz="4400" smtClean="0">
                <a:solidFill>
                  <a:srgbClr val="C00000"/>
                </a:solidFill>
                <a:latin typeface="Constantia" pitchFamily="16" charset="0"/>
              </a:rPr>
              <a:t>Мыть руки!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81075"/>
            <a:ext cx="6805613" cy="52498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4724400"/>
            <a:ext cx="2663825" cy="19161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347</Words>
  <Application>Microsoft Office PowerPoint</Application>
  <PresentationFormat>Экран (4:3)</PresentationFormat>
  <Paragraphs>82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Microsoft YaHei</vt:lpstr>
      <vt:lpstr>Calibri</vt:lpstr>
      <vt:lpstr>Times New Roman</vt:lpstr>
      <vt:lpstr>Segoe UI</vt:lpstr>
      <vt:lpstr>Constantia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Мыть руки с мылом!</vt:lpstr>
      <vt:lpstr>Мыть руки!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Физические нагрузки</vt:lpstr>
      <vt:lpstr>О механизмах пользы интенсивной ФА                           (не только для «похудения» - МИФ!!!)</vt:lpstr>
      <vt:lpstr>Слайд 32</vt:lpstr>
      <vt:lpstr>Страшное слово «зависимости»: потребление табака</vt:lpstr>
      <vt:lpstr>История</vt:lpstr>
      <vt:lpstr>ВЭЙП и ЭОС</vt:lpstr>
      <vt:lpstr>Как бросить потреблять табак</vt:lpstr>
      <vt:lpstr>Если вес выше нормы?!</vt:lpstr>
      <vt:lpstr>Успей помочь: инсульт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</cp:lastModifiedBy>
  <cp:revision>26</cp:revision>
  <dcterms:modified xsi:type="dcterms:W3CDTF">2024-03-11T18:13:34Z</dcterms:modified>
</cp:coreProperties>
</file>